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3" r:id="rId6"/>
    <p:sldId id="260" r:id="rId7"/>
    <p:sldId id="301" r:id="rId8"/>
    <p:sldId id="30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4" r:id="rId44"/>
    <p:sldId id="297" r:id="rId45"/>
    <p:sldId id="300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ztzAVXPsGVrR2I3tausoY63kL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15" autoAdjust="0"/>
  </p:normalViewPr>
  <p:slideViewPr>
    <p:cSldViewPr snapToGrid="0">
      <p:cViewPr varScale="1">
        <p:scale>
          <a:sx n="56" d="100"/>
          <a:sy n="56" d="100"/>
        </p:scale>
        <p:origin x="160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What are you wearing now?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What kind of clothes do you usually wear?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Are clothes important to you?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Do you spend much money on clothes? *</a:t>
            </a:r>
            <a:endParaRPr lang="en-US" b="0" dirty="0">
              <a:effectLst/>
            </a:endParaRPr>
          </a:p>
          <a:p>
            <a:pPr marL="158750" indent="0"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həˌwaɪ.ən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126" name="Google Shape;1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sɪŋ.ɡlət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2" name="Google Shape;18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tʃeɪn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nek.ləs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196" name="Google Shape;19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ɪə.mʌfs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217" name="Google Shape;2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ɡlʌv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mɪt.ən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231" name="Google Shape;2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bəʊ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taɪ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endParaRPr dirty="0"/>
          </a:p>
        </p:txBody>
      </p:sp>
      <p:sp>
        <p:nvSpPr>
          <p:cNvPr id="238" name="Google Shape;2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/ˈbiː.ni/</a:t>
            </a:r>
            <a:endParaRPr dirty="0"/>
          </a:p>
        </p:txBody>
      </p:sp>
      <p:sp>
        <p:nvSpPr>
          <p:cNvPr id="252" name="Google Shape;2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every student gives me 4 examples with a/an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do not repeat words of </a:t>
            </a:r>
            <a:r>
              <a:rPr lang="en-US" dirty="0" err="1"/>
              <a:t>ur</a:t>
            </a:r>
            <a:r>
              <a:rPr lang="en-US" dirty="0"/>
              <a:t> friends</a:t>
            </a:r>
            <a:endParaRPr dirty="0"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788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56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606676"/>
                </a:solidFill>
                <a:effectLst/>
                <a:latin typeface="Helvetica Neue"/>
              </a:rPr>
              <a:t>sacks of rice</a:t>
            </a:r>
          </a:p>
        </p:txBody>
      </p:sp>
      <p:sp>
        <p:nvSpPr>
          <p:cNvPr id="349" name="Google Shape;34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5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606676"/>
                </a:solidFill>
                <a:effectLst/>
                <a:latin typeface="Helvetica Neue"/>
              </a:rPr>
              <a:t>2 loaves of bread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606676"/>
              </a:solidFill>
              <a:effectLst/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606676"/>
                </a:solidFill>
                <a:effectLst/>
                <a:latin typeface="Helvetica Neue"/>
              </a:rPr>
              <a:t>little money/time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606676"/>
                </a:solidFill>
                <a:effectLst/>
                <a:latin typeface="Helvetica Neue"/>
              </a:rPr>
              <a:t>a lot of/much money/time</a:t>
            </a:r>
          </a:p>
        </p:txBody>
      </p:sp>
      <p:sp>
        <p:nvSpPr>
          <p:cNvPr id="349" name="Google Shape;34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342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ictionary.cambridge.org/dictionary/english/university" TargetMode="Externa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30.jpg"/><Relationship Id="rId4" Type="http://schemas.openxmlformats.org/officeDocument/2006/relationships/image" Target="../media/image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9.jp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/>
          <p:nvPr/>
        </p:nvSpPr>
        <p:spPr>
          <a:xfrm>
            <a:off x="6612835" y="2610678"/>
            <a:ext cx="4426226" cy="174928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hawaiian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shirt = aloha shirt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1" descr="Made in Hawaii Men&amp;#39;s Hawaiian Shirt Aloha Shirt Pink Flamingos Allover in  Turquoise at Amazon Men&amp;#39;s Clothing sto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663" y="1009167"/>
            <a:ext cx="3170720" cy="524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/>
          <p:nvPr/>
        </p:nvSpPr>
        <p:spPr>
          <a:xfrm>
            <a:off x="6612835" y="2610678"/>
            <a:ext cx="4426226" cy="174928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singlet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2" descr="Thick Singlet - Unisex, IPF Approved | Strengthshop Europ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76" y="1167089"/>
            <a:ext cx="5061432" cy="506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/>
          <p:nvPr/>
        </p:nvSpPr>
        <p:spPr>
          <a:xfrm>
            <a:off x="6612835" y="2610678"/>
            <a:ext cx="4426226" cy="174928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Vest = Suit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3" descr="Áo Vest Nam Cao Cấp Kiểu Dáng Hàn Quốc Tại BILUXU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906" y="1009166"/>
            <a:ext cx="3634546" cy="545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8110331" y="2782956"/>
            <a:ext cx="3273286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Tank top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34" descr="LƯU NGAY” TOP 10 Shop Bán Áo Tanktop nam nữ giá tốt tại T PHCM"/>
          <p:cNvPicPr preferRelativeResize="0"/>
          <p:nvPr/>
        </p:nvPicPr>
        <p:blipFill rotWithShape="1">
          <a:blip r:embed="rId4">
            <a:alphaModFix/>
          </a:blip>
          <a:srcRect l="8797" r="9580"/>
          <a:stretch/>
        </p:blipFill>
        <p:spPr>
          <a:xfrm>
            <a:off x="516835" y="1645272"/>
            <a:ext cx="6917635" cy="443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5"/>
          <p:cNvSpPr/>
          <p:nvPr/>
        </p:nvSpPr>
        <p:spPr>
          <a:xfrm>
            <a:off x="7394713" y="2782956"/>
            <a:ext cx="3988904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jumper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5" descr="Woman jumper : XS to L | Émile et I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392" y="1009167"/>
            <a:ext cx="5410338" cy="541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6"/>
          <p:cNvSpPr/>
          <p:nvPr/>
        </p:nvSpPr>
        <p:spPr>
          <a:xfrm>
            <a:off x="7394713" y="2782956"/>
            <a:ext cx="3988904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sweater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6" descr="Áo sweater nữ in gấu form rộng 4YOUNG | Áo thun - Áo khoác nỉ nữ |  EmDepShop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10" y="1101932"/>
            <a:ext cx="5206102" cy="520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7"/>
          <p:cNvSpPr/>
          <p:nvPr/>
        </p:nvSpPr>
        <p:spPr>
          <a:xfrm>
            <a:off x="7394713" y="2782956"/>
            <a:ext cx="3988904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Winter coat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7" descr="thigh length winter coat cheap on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71" y="1009167"/>
            <a:ext cx="5191125" cy="54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5671931" y="2782957"/>
            <a:ext cx="5711687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Sleepwear = sleeping dress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373" y="1009167"/>
            <a:ext cx="4431705" cy="542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5661540" y="3023208"/>
            <a:ext cx="5711687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overalls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9" descr="Overall là gì? Tìm hiểu về &amp;quot;Overalls&amp;quot;: Item cá tính đậm chất street style -  tripleR - Phong cách Unisex &amp;amp; Streetstyle"/>
          <p:cNvPicPr preferRelativeResize="0"/>
          <p:nvPr/>
        </p:nvPicPr>
        <p:blipFill rotWithShape="1">
          <a:blip r:embed="rId4">
            <a:alphaModFix/>
          </a:blip>
          <a:srcRect l="10253" r="12572"/>
          <a:stretch/>
        </p:blipFill>
        <p:spPr>
          <a:xfrm>
            <a:off x="516835" y="1156874"/>
            <a:ext cx="4426226" cy="5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/>
          <p:nvPr/>
        </p:nvSpPr>
        <p:spPr>
          <a:xfrm>
            <a:off x="5671931" y="2782957"/>
            <a:ext cx="5711687" cy="140473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Chain = necklace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1" descr="8mm Stainless Steel Cuban Chain in Gold - Helloice Jewel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41" y="1353724"/>
            <a:ext cx="4821790" cy="482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260474" y="1215575"/>
            <a:ext cx="9671050" cy="276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rPr lang="en-US" sz="8000" b="1">
                <a:latin typeface="Comic Sans MS"/>
                <a:ea typeface="Comic Sans MS"/>
                <a:cs typeface="Comic Sans MS"/>
                <a:sym typeface="Comic Sans MS"/>
              </a:rPr>
              <a:t>ACTIVITY Day 2</a:t>
            </a:r>
            <a:endParaRPr sz="8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8515350" y="4574313"/>
            <a:ext cx="2576104" cy="50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Teacher: </a:t>
            </a:r>
            <a:r>
              <a:rPr lang="en-US" dirty="0" err="1">
                <a:solidFill>
                  <a:schemeClr val="dk1"/>
                </a:solidFill>
              </a:rPr>
              <a:t>Mr</a:t>
            </a:r>
            <a:r>
              <a:rPr lang="en-US" dirty="0">
                <a:solidFill>
                  <a:schemeClr val="dk1"/>
                </a:solidFill>
              </a:rPr>
              <a:t> Minh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l="17057" t="40361" r="17761" b="27068"/>
          <a:stretch/>
        </p:blipFill>
        <p:spPr>
          <a:xfrm>
            <a:off x="113444" y="121400"/>
            <a:ext cx="1771851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5163552" y="4259178"/>
            <a:ext cx="1864895" cy="565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2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2" descr="10 tính năng tốt nhất của Apple Watch Series 6 khiến iFan thích mê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44" y="1371600"/>
            <a:ext cx="5463347" cy="464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3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Socks = Stockings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3" descr="Striped Rainbow Glitter Socks | Colorful Sparkly Socks - Cute But Crazy  Socks"/>
          <p:cNvPicPr preferRelativeResize="0"/>
          <p:nvPr/>
        </p:nvPicPr>
        <p:blipFill rotWithShape="1">
          <a:blip r:embed="rId4">
            <a:alphaModFix/>
          </a:blip>
          <a:srcRect l="-1" t="15876" r="-475" b="7572"/>
          <a:stretch/>
        </p:blipFill>
        <p:spPr>
          <a:xfrm>
            <a:off x="672412" y="1009167"/>
            <a:ext cx="4906753" cy="523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earmuffs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4" descr="Cute Rabbit Ear Plush Earmuffs Winter Autumn Warm Korean Ladies Earmuffs  Outdoor Plush Ear Muffs | Shopee Philippin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888" y="1009167"/>
            <a:ext cx="5261113" cy="526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5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earrings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5" descr="Thread Through Moon and Star Chain Earrings | Lisa Ang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158" y="1343094"/>
            <a:ext cx="4905375" cy="490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6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Gloves = Mittens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6" descr="Pair Of Red Winter Gloves With Happy Face Stock Photo, Picture And Royalty  Free Image. Image 10573807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71" y="1637643"/>
            <a:ext cx="5686554" cy="37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7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bowtie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7" descr="Basic Male Femal Bowtie Neckwear Bow Tie One Size | Nông Trại Vui Vẻ - 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393" y="1113184"/>
            <a:ext cx="4916556" cy="491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Accessories: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8"/>
          <p:cNvSpPr/>
          <p:nvPr/>
        </p:nvSpPr>
        <p:spPr>
          <a:xfrm>
            <a:off x="6506816" y="2835965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Purse = wallet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926" y="1009167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Hat: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6255024" y="2570921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beanie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9" descr="Beanie buddy&amp;quot; hat | Teuf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347" y="1009167"/>
            <a:ext cx="5430079" cy="54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Hat: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/>
          <p:nvPr/>
        </p:nvSpPr>
        <p:spPr>
          <a:xfrm>
            <a:off x="5128589" y="2584173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Woolen hat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0" descr="Woolen hat Tabby Cat"/>
          <p:cNvPicPr preferRelativeResize="0"/>
          <p:nvPr/>
        </p:nvPicPr>
        <p:blipFill rotWithShape="1">
          <a:blip r:embed="rId4">
            <a:alphaModFix/>
          </a:blip>
          <a:srcRect l="25263" r="32129" b="1739"/>
          <a:stretch/>
        </p:blipFill>
        <p:spPr>
          <a:xfrm>
            <a:off x="901147" y="1136168"/>
            <a:ext cx="2305879" cy="531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Hat: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6149006" y="2491408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626" y="1267691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4732787" y="544156"/>
            <a:ext cx="9488905" cy="85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 b="1" i="1" dirty="0"/>
              <a:t>Content</a:t>
            </a:r>
            <a:endParaRPr sz="5400" b="1" i="1"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2147454" y="1727079"/>
            <a:ext cx="2019301" cy="78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1. Article</a:t>
            </a:r>
            <a:endParaRPr dirty="0"/>
          </a:p>
        </p:txBody>
      </p:sp>
      <p:sp>
        <p:nvSpPr>
          <p:cNvPr id="2" name="Google Shape;97;p3">
            <a:extLst>
              <a:ext uri="{FF2B5EF4-FFF2-40B4-BE49-F238E27FC236}">
                <a16:creationId xmlns:a16="http://schemas.microsoft.com/office/drawing/2014/main" id="{AF02BEE2-D462-7A6B-EDAD-04E96DB67AAF}"/>
              </a:ext>
            </a:extLst>
          </p:cNvPr>
          <p:cNvSpPr txBox="1">
            <a:spLocks/>
          </p:cNvSpPr>
          <p:nvPr/>
        </p:nvSpPr>
        <p:spPr>
          <a:xfrm>
            <a:off x="2147452" y="2514600"/>
            <a:ext cx="2019301" cy="78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b="1" dirty="0"/>
              <a:t>2. Revision</a:t>
            </a:r>
            <a:endParaRPr lang="en-US" dirty="0"/>
          </a:p>
        </p:txBody>
      </p:sp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3E118F47-2959-67A3-6629-ECEAA3D52F88}"/>
              </a:ext>
            </a:extLst>
          </p:cNvPr>
          <p:cNvSpPr txBox="1">
            <a:spLocks/>
          </p:cNvSpPr>
          <p:nvPr/>
        </p:nvSpPr>
        <p:spPr>
          <a:xfrm>
            <a:off x="2147452" y="4089642"/>
            <a:ext cx="2019301" cy="78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b="1" dirty="0"/>
              <a:t>4. Grammar</a:t>
            </a:r>
            <a:endParaRPr lang="en-US" dirty="0"/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E0537D5C-15E5-5E9C-D19F-8561CFF2D5F6}"/>
              </a:ext>
            </a:extLst>
          </p:cNvPr>
          <p:cNvSpPr txBox="1">
            <a:spLocks/>
          </p:cNvSpPr>
          <p:nvPr/>
        </p:nvSpPr>
        <p:spPr>
          <a:xfrm>
            <a:off x="2147451" y="3302121"/>
            <a:ext cx="4416139" cy="78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b="1" dirty="0"/>
              <a:t>3. Extra Vocabulary</a:t>
            </a:r>
            <a:endParaRPr lang="en-US" dirty="0"/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B9C6F42B-F3CB-B248-7D86-C3B5AC2A0668}"/>
              </a:ext>
            </a:extLst>
          </p:cNvPr>
          <p:cNvSpPr txBox="1">
            <a:spLocks/>
          </p:cNvSpPr>
          <p:nvPr/>
        </p:nvSpPr>
        <p:spPr>
          <a:xfrm>
            <a:off x="2147451" y="4877163"/>
            <a:ext cx="2019301" cy="78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b="1" dirty="0"/>
              <a:t>5</a:t>
            </a:r>
            <a:r>
              <a:rPr lang="en-US" dirty="0"/>
              <a:t>. </a:t>
            </a:r>
            <a:r>
              <a:rPr lang="en-US" b="1" dirty="0"/>
              <a:t>Activity</a:t>
            </a:r>
            <a:endParaRPr lang="en-US" dirty="0"/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5E449ED0-FC19-2830-525F-894D2E7E9B21}"/>
              </a:ext>
            </a:extLst>
          </p:cNvPr>
          <p:cNvSpPr txBox="1">
            <a:spLocks/>
          </p:cNvSpPr>
          <p:nvPr/>
        </p:nvSpPr>
        <p:spPr>
          <a:xfrm>
            <a:off x="5654384" y="1735283"/>
            <a:ext cx="1818412" cy="47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i="1" dirty="0"/>
              <a:t>a/an/the</a:t>
            </a:r>
            <a:endParaRPr lang="en-US" dirty="0"/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80C5C5F5-4100-16CB-C703-7F843201A03F}"/>
              </a:ext>
            </a:extLst>
          </p:cNvPr>
          <p:cNvSpPr txBox="1">
            <a:spLocks/>
          </p:cNvSpPr>
          <p:nvPr/>
        </p:nvSpPr>
        <p:spPr>
          <a:xfrm>
            <a:off x="5654384" y="2481583"/>
            <a:ext cx="5746176" cy="9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i="1" dirty="0"/>
              <a:t>Describing someone in your family</a:t>
            </a:r>
            <a:r>
              <a:rPr lang="en-US" b="1" i="1" dirty="0"/>
              <a:t>. </a:t>
            </a:r>
            <a:endParaRPr lang="en-US" dirty="0"/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17A2B9A9-D61D-7EB6-33F8-4106498F4AAB}"/>
              </a:ext>
            </a:extLst>
          </p:cNvPr>
          <p:cNvSpPr txBox="1">
            <a:spLocks/>
          </p:cNvSpPr>
          <p:nvPr/>
        </p:nvSpPr>
        <p:spPr>
          <a:xfrm>
            <a:off x="5654384" y="3271872"/>
            <a:ext cx="1818412" cy="47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i="1" dirty="0"/>
              <a:t>Clothes</a:t>
            </a: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8AE87422-E8A4-B1F9-4F91-758537C798BE}"/>
              </a:ext>
            </a:extLst>
          </p:cNvPr>
          <p:cNvSpPr txBox="1">
            <a:spLocks/>
          </p:cNvSpPr>
          <p:nvPr/>
        </p:nvSpPr>
        <p:spPr>
          <a:xfrm>
            <a:off x="5654384" y="4089642"/>
            <a:ext cx="5969582" cy="132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i="1" dirty="0"/>
              <a:t>Countable and Uncountable nouns</a:t>
            </a: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0938F2A0-6CAC-C08F-C785-08CDCD9D9D9F}"/>
              </a:ext>
            </a:extLst>
          </p:cNvPr>
          <p:cNvSpPr txBox="1">
            <a:spLocks/>
          </p:cNvSpPr>
          <p:nvPr/>
        </p:nvSpPr>
        <p:spPr>
          <a:xfrm>
            <a:off x="5654384" y="4877163"/>
            <a:ext cx="5969582" cy="132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i="1" dirty="0"/>
              <a:t>Sing if you lose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Hat: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3"/>
          <p:cNvSpPr/>
          <p:nvPr/>
        </p:nvSpPr>
        <p:spPr>
          <a:xfrm>
            <a:off x="6149006" y="2491408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Straw hat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53" descr="Buy Luffy&amp;#39;s Replica Straw Hat from One Piece (Free Shipping) - Mercho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149" y="1107867"/>
            <a:ext cx="4508490" cy="504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Hat: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6149006" y="2491408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helmet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54" descr="Helmet - Open face M20B | ROYAL HELM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5993" y="1775792"/>
            <a:ext cx="3780320" cy="37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Shoes: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5"/>
          <p:cNvSpPr/>
          <p:nvPr/>
        </p:nvSpPr>
        <p:spPr>
          <a:xfrm>
            <a:off x="6520067" y="2743199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shoes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55" descr="20 Best Running Shoes For Men Of 2021 | HiConsumption"/>
          <p:cNvPicPr preferRelativeResize="0"/>
          <p:nvPr/>
        </p:nvPicPr>
        <p:blipFill rotWithShape="1">
          <a:blip r:embed="rId4">
            <a:alphaModFix/>
          </a:blip>
          <a:srcRect l="22297" t="1" r="15372" b="-2098"/>
          <a:stretch/>
        </p:blipFill>
        <p:spPr>
          <a:xfrm>
            <a:off x="410817" y="1334982"/>
            <a:ext cx="5936974" cy="509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Shoes: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6"/>
          <p:cNvSpPr/>
          <p:nvPr/>
        </p:nvSpPr>
        <p:spPr>
          <a:xfrm>
            <a:off x="6149006" y="2875721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heels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6" descr="Tacones, High Heels pe Instagram: „Black Heels…” in 2021 | Heels, Fashion  heels, High heel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40" y="1280491"/>
            <a:ext cx="4760982" cy="477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Shoes: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7"/>
          <p:cNvSpPr/>
          <p:nvPr/>
        </p:nvSpPr>
        <p:spPr>
          <a:xfrm>
            <a:off x="6149006" y="2875721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tops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696" y="1348407"/>
            <a:ext cx="4787350" cy="4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Shoes: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8"/>
          <p:cNvSpPr/>
          <p:nvPr/>
        </p:nvSpPr>
        <p:spPr>
          <a:xfrm>
            <a:off x="6149006" y="2875721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8" descr="Top 12 shop bán giày boot nữ đẹp nhất Đà Nẵng - sakurafashion.v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06" y="1009167"/>
            <a:ext cx="5184916" cy="518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Shoes: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9"/>
          <p:cNvSpPr/>
          <p:nvPr/>
        </p:nvSpPr>
        <p:spPr>
          <a:xfrm>
            <a:off x="6056241" y="2729947"/>
            <a:ext cx="5181601" cy="13914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Flip flop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59" descr="Sleepers Flip Flops Tapered Black – SLEEPERS E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638" y="1225828"/>
            <a:ext cx="4790660" cy="479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0" descr="Thời trang sân bay đẳng cấp của &amp;#39;búp bê sống&amp;#39; Lisa (Black Pink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8218" y="590345"/>
            <a:ext cx="3820077" cy="5740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1" descr="Không hổ danh là “em gái quốc dân”, thời trang sân bay của IU trẻ trung,  xinh xẻo và đáng học hỏi cực kỳ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2931" y="390595"/>
            <a:ext cx="3856612" cy="578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2" descr="Đụng độ tại sân bay: Rosé (Black Pink) đơn giản mà sexy; đẳng cấp lấn át 3  đàn chị nổi dan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8861" y="463826"/>
            <a:ext cx="4795431" cy="588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4914461" y="-112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1. A/an/the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oogle Shape;393;g1249cd0658c_0_0">
            <a:extLst>
              <a:ext uri="{FF2B5EF4-FFF2-40B4-BE49-F238E27FC236}">
                <a16:creationId xmlns:a16="http://schemas.microsoft.com/office/drawing/2014/main" id="{314462DB-4726-209F-8940-9C30FF310483}"/>
              </a:ext>
            </a:extLst>
          </p:cNvPr>
          <p:cNvGrpSpPr/>
          <p:nvPr/>
        </p:nvGrpSpPr>
        <p:grpSpPr>
          <a:xfrm>
            <a:off x="660027" y="1103189"/>
            <a:ext cx="8650228" cy="5393851"/>
            <a:chOff x="1722730" y="1982"/>
            <a:chExt cx="9019161" cy="5540169"/>
          </a:xfrm>
        </p:grpSpPr>
        <p:sp>
          <p:nvSpPr>
            <p:cNvPr id="3" name="Google Shape;394;g1249cd0658c_0_0">
              <a:extLst>
                <a:ext uri="{FF2B5EF4-FFF2-40B4-BE49-F238E27FC236}">
                  <a16:creationId xmlns:a16="http://schemas.microsoft.com/office/drawing/2014/main" id="{E126ECF7-F260-091E-2388-41D2661593B7}"/>
                </a:ext>
              </a:extLst>
            </p:cNvPr>
            <p:cNvSpPr/>
            <p:nvPr/>
          </p:nvSpPr>
          <p:spPr>
            <a:xfrm rot="2563023">
              <a:off x="4174289" y="3807472"/>
              <a:ext cx="817358" cy="413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" name="Google Shape;395;g1249cd0658c_0_0">
              <a:extLst>
                <a:ext uri="{FF2B5EF4-FFF2-40B4-BE49-F238E27FC236}">
                  <a16:creationId xmlns:a16="http://schemas.microsoft.com/office/drawing/2014/main" id="{9E333C35-1B1B-1E30-5DB1-417C6C0D987A}"/>
                </a:ext>
              </a:extLst>
            </p:cNvPr>
            <p:cNvSpPr/>
            <p:nvPr/>
          </p:nvSpPr>
          <p:spPr>
            <a:xfrm>
              <a:off x="4282706" y="2688635"/>
              <a:ext cx="909351" cy="413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" name="Google Shape;396;g1249cd0658c_0_0">
              <a:extLst>
                <a:ext uri="{FF2B5EF4-FFF2-40B4-BE49-F238E27FC236}">
                  <a16:creationId xmlns:a16="http://schemas.microsoft.com/office/drawing/2014/main" id="{36D7BC8A-0CA5-F4F3-7D94-344EC3F4B4CC}"/>
                </a:ext>
              </a:extLst>
            </p:cNvPr>
            <p:cNvSpPr/>
            <p:nvPr/>
          </p:nvSpPr>
          <p:spPr>
            <a:xfrm rot="-2563023">
              <a:off x="4174289" y="1569797"/>
              <a:ext cx="817358" cy="413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" name="Google Shape;397;g1249cd0658c_0_0">
              <a:extLst>
                <a:ext uri="{FF2B5EF4-FFF2-40B4-BE49-F238E27FC236}">
                  <a16:creationId xmlns:a16="http://schemas.microsoft.com/office/drawing/2014/main" id="{FF35ECC6-2DAA-FBAB-5A86-5EDAB7786D7F}"/>
                </a:ext>
              </a:extLst>
            </p:cNvPr>
            <p:cNvSpPr/>
            <p:nvPr/>
          </p:nvSpPr>
          <p:spPr>
            <a:xfrm>
              <a:off x="1722730" y="1407209"/>
              <a:ext cx="2604248" cy="2604248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8;g1249cd0658c_0_0">
              <a:extLst>
                <a:ext uri="{FF2B5EF4-FFF2-40B4-BE49-F238E27FC236}">
                  <a16:creationId xmlns:a16="http://schemas.microsoft.com/office/drawing/2014/main" id="{685C3233-337F-725A-B58F-33B48D1C51A8}"/>
                </a:ext>
              </a:extLst>
            </p:cNvPr>
            <p:cNvSpPr/>
            <p:nvPr/>
          </p:nvSpPr>
          <p:spPr>
            <a:xfrm>
              <a:off x="4675968" y="1982"/>
              <a:ext cx="1562549" cy="1562549"/>
            </a:xfrm>
            <a:prstGeom prst="ellipse">
              <a:avLst/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9;g1249cd0658c_0_0">
              <a:extLst>
                <a:ext uri="{FF2B5EF4-FFF2-40B4-BE49-F238E27FC236}">
                  <a16:creationId xmlns:a16="http://schemas.microsoft.com/office/drawing/2014/main" id="{3A9C310A-D36E-16D6-96D7-7F618DD42624}"/>
                </a:ext>
              </a:extLst>
            </p:cNvPr>
            <p:cNvSpPr txBox="1"/>
            <p:nvPr/>
          </p:nvSpPr>
          <p:spPr>
            <a:xfrm>
              <a:off x="4904798" y="230812"/>
              <a:ext cx="1104889" cy="1104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025" tIns="26025" rIns="26025" bIns="26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4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dirty="0"/>
            </a:p>
          </p:txBody>
        </p:sp>
        <p:sp>
          <p:nvSpPr>
            <p:cNvPr id="9" name="Google Shape;400;g1249cd0658c_0_0">
              <a:extLst>
                <a:ext uri="{FF2B5EF4-FFF2-40B4-BE49-F238E27FC236}">
                  <a16:creationId xmlns:a16="http://schemas.microsoft.com/office/drawing/2014/main" id="{56B279AD-A629-3D16-3228-DCE056E9208C}"/>
                </a:ext>
              </a:extLst>
            </p:cNvPr>
            <p:cNvSpPr/>
            <p:nvPr/>
          </p:nvSpPr>
          <p:spPr>
            <a:xfrm>
              <a:off x="6394772" y="1982"/>
              <a:ext cx="2343823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;g1249cd0658c_0_0">
              <a:extLst>
                <a:ext uri="{FF2B5EF4-FFF2-40B4-BE49-F238E27FC236}">
                  <a16:creationId xmlns:a16="http://schemas.microsoft.com/office/drawing/2014/main" id="{06694386-FE90-BB8F-22AE-B8C25A6B6261}"/>
                </a:ext>
              </a:extLst>
            </p:cNvPr>
            <p:cNvSpPr txBox="1"/>
            <p:nvPr/>
          </p:nvSpPr>
          <p:spPr>
            <a:xfrm>
              <a:off x="6394772" y="1982"/>
              <a:ext cx="2343823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Phụ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âm</a:t>
              </a:r>
              <a:endParaRPr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eu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 &amp; “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dirty="0"/>
            </a:p>
          </p:txBody>
        </p:sp>
        <p:sp>
          <p:nvSpPr>
            <p:cNvPr id="11" name="Google Shape;402;g1249cd0658c_0_0">
              <a:extLst>
                <a:ext uri="{FF2B5EF4-FFF2-40B4-BE49-F238E27FC236}">
                  <a16:creationId xmlns:a16="http://schemas.microsoft.com/office/drawing/2014/main" id="{28ECBFF5-1F56-DD16-F6B8-8432D3F64F08}"/>
                </a:ext>
              </a:extLst>
            </p:cNvPr>
            <p:cNvSpPr/>
            <p:nvPr/>
          </p:nvSpPr>
          <p:spPr>
            <a:xfrm>
              <a:off x="5192058" y="1928058"/>
              <a:ext cx="1562549" cy="1562549"/>
            </a:xfrm>
            <a:prstGeom prst="ellipse">
              <a:avLst/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3;g1249cd0658c_0_0">
              <a:extLst>
                <a:ext uri="{FF2B5EF4-FFF2-40B4-BE49-F238E27FC236}">
                  <a16:creationId xmlns:a16="http://schemas.microsoft.com/office/drawing/2014/main" id="{194ECDB7-78F7-7A07-3BA3-AF320C9E6F66}"/>
                </a:ext>
              </a:extLst>
            </p:cNvPr>
            <p:cNvSpPr txBox="1"/>
            <p:nvPr/>
          </p:nvSpPr>
          <p:spPr>
            <a:xfrm>
              <a:off x="5420888" y="2156888"/>
              <a:ext cx="1104889" cy="1104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025" tIns="26025" rIns="26025" bIns="26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4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</a:t>
              </a:r>
              <a:endParaRPr dirty="0"/>
            </a:p>
          </p:txBody>
        </p:sp>
        <p:sp>
          <p:nvSpPr>
            <p:cNvPr id="13" name="Google Shape;404;g1249cd0658c_0_0">
              <a:extLst>
                <a:ext uri="{FF2B5EF4-FFF2-40B4-BE49-F238E27FC236}">
                  <a16:creationId xmlns:a16="http://schemas.microsoft.com/office/drawing/2014/main" id="{B951C3EF-2363-1CE3-FF37-74313519DFDA}"/>
                </a:ext>
              </a:extLst>
            </p:cNvPr>
            <p:cNvSpPr/>
            <p:nvPr/>
          </p:nvSpPr>
          <p:spPr>
            <a:xfrm>
              <a:off x="6910862" y="1928058"/>
              <a:ext cx="2343823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5;g1249cd0658c_0_0">
              <a:extLst>
                <a:ext uri="{FF2B5EF4-FFF2-40B4-BE49-F238E27FC236}">
                  <a16:creationId xmlns:a16="http://schemas.microsoft.com/office/drawing/2014/main" id="{AD6B6387-37C2-8E04-8F19-5E39F7A83DA7}"/>
                </a:ext>
              </a:extLst>
            </p:cNvPr>
            <p:cNvSpPr txBox="1"/>
            <p:nvPr/>
          </p:nvSpPr>
          <p:spPr>
            <a:xfrm>
              <a:off x="6910862" y="1928058"/>
              <a:ext cx="2343823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ue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oai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“h”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câm</a:t>
              </a:r>
              <a:endParaRPr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06;g1249cd0658c_0_0">
              <a:extLst>
                <a:ext uri="{FF2B5EF4-FFF2-40B4-BE49-F238E27FC236}">
                  <a16:creationId xmlns:a16="http://schemas.microsoft.com/office/drawing/2014/main" id="{50267A3B-EEF7-7AD6-2D23-F62C1E3493BC}"/>
                </a:ext>
              </a:extLst>
            </p:cNvPr>
            <p:cNvSpPr/>
            <p:nvPr/>
          </p:nvSpPr>
          <p:spPr>
            <a:xfrm>
              <a:off x="4675968" y="3854135"/>
              <a:ext cx="1562549" cy="1562549"/>
            </a:xfrm>
            <a:prstGeom prst="ellipse">
              <a:avLst/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7;g1249cd0658c_0_0">
              <a:extLst>
                <a:ext uri="{FF2B5EF4-FFF2-40B4-BE49-F238E27FC236}">
                  <a16:creationId xmlns:a16="http://schemas.microsoft.com/office/drawing/2014/main" id="{86BB6729-359A-509D-EE0C-23B7780167BC}"/>
                </a:ext>
              </a:extLst>
            </p:cNvPr>
            <p:cNvSpPr txBox="1"/>
            <p:nvPr/>
          </p:nvSpPr>
          <p:spPr>
            <a:xfrm>
              <a:off x="4904798" y="4082965"/>
              <a:ext cx="1104889" cy="1104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025" tIns="26025" rIns="26025" bIns="26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4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endParaRPr/>
            </a:p>
          </p:txBody>
        </p:sp>
        <p:sp>
          <p:nvSpPr>
            <p:cNvPr id="17" name="Google Shape;408;g1249cd0658c_0_0">
              <a:extLst>
                <a:ext uri="{FF2B5EF4-FFF2-40B4-BE49-F238E27FC236}">
                  <a16:creationId xmlns:a16="http://schemas.microsoft.com/office/drawing/2014/main" id="{7BD15CFE-7C40-DBF5-950F-84AD48012300}"/>
                </a:ext>
              </a:extLst>
            </p:cNvPr>
            <p:cNvSpPr/>
            <p:nvPr/>
          </p:nvSpPr>
          <p:spPr>
            <a:xfrm>
              <a:off x="6394772" y="3854135"/>
              <a:ext cx="2343823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9;g1249cd0658c_0_0">
              <a:extLst>
                <a:ext uri="{FF2B5EF4-FFF2-40B4-BE49-F238E27FC236}">
                  <a16:creationId xmlns:a16="http://schemas.microsoft.com/office/drawing/2014/main" id="{8B26F41E-8664-885E-9644-26D1812856A6}"/>
                </a:ext>
              </a:extLst>
            </p:cNvPr>
            <p:cNvSpPr txBox="1"/>
            <p:nvPr/>
          </p:nvSpPr>
          <p:spPr>
            <a:xfrm>
              <a:off x="6394772" y="3979602"/>
              <a:ext cx="4347119" cy="156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Danh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từ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đã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xác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định</a:t>
              </a:r>
              <a:endParaRPr lang="en-US" sz="2200"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Danh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từ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nhất</a:t>
              </a:r>
              <a:endParaRPr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DD6B78-57BD-2548-6A87-1CC2C223BEEF}"/>
              </a:ext>
            </a:extLst>
          </p:cNvPr>
          <p:cNvSpPr/>
          <p:nvPr/>
        </p:nvSpPr>
        <p:spPr>
          <a:xfrm>
            <a:off x="8382312" y="1146358"/>
            <a:ext cx="2848719" cy="604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A cat, A bird, A doctor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B65E4B-48D0-B8D9-684A-41980F37B3D6}"/>
              </a:ext>
            </a:extLst>
          </p:cNvPr>
          <p:cNvSpPr/>
          <p:nvPr/>
        </p:nvSpPr>
        <p:spPr>
          <a:xfrm>
            <a:off x="8382312" y="1841719"/>
            <a:ext cx="3149660" cy="604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A European, </a:t>
            </a:r>
            <a:r>
              <a:rPr lang="en-US" sz="19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university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F4E956-D317-D2CA-ED5E-696B0C04D255}"/>
              </a:ext>
            </a:extLst>
          </p:cNvPr>
          <p:cNvSpPr/>
          <p:nvPr/>
        </p:nvSpPr>
        <p:spPr>
          <a:xfrm>
            <a:off x="8382313" y="3023525"/>
            <a:ext cx="2848719" cy="604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An egg, An orange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E20883-0A65-81AD-9FC1-2747EA9DA775}"/>
              </a:ext>
            </a:extLst>
          </p:cNvPr>
          <p:cNvSpPr/>
          <p:nvPr/>
        </p:nvSpPr>
        <p:spPr>
          <a:xfrm>
            <a:off x="8382313" y="3718886"/>
            <a:ext cx="1647059" cy="604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An hour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F097D9-7B17-8703-86B7-6391B35EDAA4}"/>
              </a:ext>
            </a:extLst>
          </p:cNvPr>
          <p:cNvSpPr/>
          <p:nvPr/>
        </p:nvSpPr>
        <p:spPr>
          <a:xfrm>
            <a:off x="8382313" y="4908000"/>
            <a:ext cx="3427456" cy="80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I ate an apple yesterday. The apple was good.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3A7B68-6139-DA31-1FD4-47824AF0FC3D}"/>
              </a:ext>
            </a:extLst>
          </p:cNvPr>
          <p:cNvSpPr/>
          <p:nvPr/>
        </p:nvSpPr>
        <p:spPr>
          <a:xfrm>
            <a:off x="8382313" y="5806653"/>
            <a:ext cx="3427456" cy="60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The world, the sky, the earth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3" descr="Hãy gọi Lisa (BLACKPINK) là nữ hoàng sân bay: 2 ngày liên tiếp gây sốt với  sắc vóc đỉnh cao, đặc biệt vòng eo khó t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811" y="576473"/>
            <a:ext cx="3926093" cy="588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4"/>
          <p:cNvSpPr txBox="1">
            <a:spLocks noGrp="1"/>
          </p:cNvSpPr>
          <p:nvPr>
            <p:ph type="subTitle" idx="1"/>
          </p:nvPr>
        </p:nvSpPr>
        <p:spPr>
          <a:xfrm>
            <a:off x="1231900" y="1742915"/>
            <a:ext cx="9728200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Clothes: polo shirt, Hawaiian shirt, singlet, vest, tank-top, blazer, jumper, sweater, winter coat, sleeping dress, one-piece bathing suit, suits, overalls…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Accessories: chain (necklace), watch, stockings/socks, earmuffs, earrings, bowtie, mittens, purse, bell-chain…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Type of hats: beanie, woolen hat, cap, beret, straw hat, helmet…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Type of shoes: running shoes, high heels, high-tops, boots, flip-flops…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Men’s clothing: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+ Women’s clothing: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7">
            <a:extLst>
              <a:ext uri="{FF2B5EF4-FFF2-40B4-BE49-F238E27FC236}">
                <a16:creationId xmlns:a16="http://schemas.microsoft.com/office/drawing/2014/main" id="{94E1BA34-25E9-ECF5-A1DC-A1DB86E3AB36}"/>
              </a:ext>
            </a:extLst>
          </p:cNvPr>
          <p:cNvSpPr txBox="1">
            <a:spLocks/>
          </p:cNvSpPr>
          <p:nvPr/>
        </p:nvSpPr>
        <p:spPr>
          <a:xfrm>
            <a:off x="3713319" y="505374"/>
            <a:ext cx="2778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3200"/>
              <a:buFont typeface="Arial"/>
              <a:buNone/>
            </a:pPr>
            <a:r>
              <a:rPr lang="en-US" sz="3600" b="1" i="1" dirty="0">
                <a:latin typeface="Arial"/>
                <a:ea typeface="Arial"/>
                <a:cs typeface="Arial"/>
                <a:sym typeface="Arial"/>
              </a:rPr>
              <a:t>5.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0DFD5-8EEE-4295-3401-66D8C9F524E0}"/>
              </a:ext>
            </a:extLst>
          </p:cNvPr>
          <p:cNvSpPr txBox="1"/>
          <p:nvPr/>
        </p:nvSpPr>
        <p:spPr>
          <a:xfrm>
            <a:off x="6096000" y="929397"/>
            <a:ext cx="245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Look and guess</a:t>
            </a:r>
            <a:endParaRPr lang="en-US" sz="2000" dirty="0"/>
          </a:p>
        </p:txBody>
      </p:sp>
      <p:sp>
        <p:nvSpPr>
          <p:cNvPr id="8" name="Google Shape;129;p31">
            <a:extLst>
              <a:ext uri="{FF2B5EF4-FFF2-40B4-BE49-F238E27FC236}">
                <a16:creationId xmlns:a16="http://schemas.microsoft.com/office/drawing/2014/main" id="{DB716CCC-3EF8-F174-60F0-514A425EDA38}"/>
              </a:ext>
            </a:extLst>
          </p:cNvPr>
          <p:cNvSpPr/>
          <p:nvPr/>
        </p:nvSpPr>
        <p:spPr>
          <a:xfrm>
            <a:off x="218364" y="5563836"/>
            <a:ext cx="2292824" cy="79602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hawaiian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shirt = aloha shirt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30;p31" descr="Made in Hawaii Men&amp;#39;s Hawaiian Shirt Aloha Shirt Pink Flamingos Allover in  Turquoise at Amazon Men&amp;#39;s Clothing store">
            <a:extLst>
              <a:ext uri="{FF2B5EF4-FFF2-40B4-BE49-F238E27FC236}">
                <a16:creationId xmlns:a16="http://schemas.microsoft.com/office/drawing/2014/main" id="{980A5B55-CCB0-5873-FDC4-C523D5C1C2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002" y="1661208"/>
            <a:ext cx="2194015" cy="349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7;p55">
            <a:extLst>
              <a:ext uri="{FF2B5EF4-FFF2-40B4-BE49-F238E27FC236}">
                <a16:creationId xmlns:a16="http://schemas.microsoft.com/office/drawing/2014/main" id="{2FE2BAC2-D5CF-B02C-CEFA-EB836E448AC0}"/>
              </a:ext>
            </a:extLst>
          </p:cNvPr>
          <p:cNvSpPr/>
          <p:nvPr/>
        </p:nvSpPr>
        <p:spPr>
          <a:xfrm>
            <a:off x="3211749" y="5563836"/>
            <a:ext cx="2506493" cy="79602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shoes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298;p55" descr="20 Best Running Shoes For Men Of 2021 | HiConsumption">
            <a:extLst>
              <a:ext uri="{FF2B5EF4-FFF2-40B4-BE49-F238E27FC236}">
                <a16:creationId xmlns:a16="http://schemas.microsoft.com/office/drawing/2014/main" id="{CC54909D-3985-A659-A6F9-BA21DFCC9E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297" t="1" r="15372" b="-2098"/>
          <a:stretch/>
        </p:blipFill>
        <p:spPr>
          <a:xfrm>
            <a:off x="3193200" y="1843712"/>
            <a:ext cx="2506492" cy="338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99;p41">
            <a:extLst>
              <a:ext uri="{FF2B5EF4-FFF2-40B4-BE49-F238E27FC236}">
                <a16:creationId xmlns:a16="http://schemas.microsoft.com/office/drawing/2014/main" id="{63FDD270-63D7-412B-5F7D-269F0EA13247}"/>
              </a:ext>
            </a:extLst>
          </p:cNvPr>
          <p:cNvSpPr/>
          <p:nvPr/>
        </p:nvSpPr>
        <p:spPr>
          <a:xfrm>
            <a:off x="6473759" y="5580537"/>
            <a:ext cx="2455685" cy="779320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Chain = necklace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00;p41" descr="8mm Stainless Steel Cuban Chain in Gold - Helloice Jewelry">
            <a:extLst>
              <a:ext uri="{FF2B5EF4-FFF2-40B4-BE49-F238E27FC236}">
                <a16:creationId xmlns:a16="http://schemas.microsoft.com/office/drawing/2014/main" id="{967B52F6-F700-3795-F58E-FF5C438253A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2310" y="1843712"/>
            <a:ext cx="2455685" cy="3310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3;p43">
            <a:extLst>
              <a:ext uri="{FF2B5EF4-FFF2-40B4-BE49-F238E27FC236}">
                <a16:creationId xmlns:a16="http://schemas.microsoft.com/office/drawing/2014/main" id="{21712D65-04EA-E8D2-167E-3436DA9859CF}"/>
              </a:ext>
            </a:extLst>
          </p:cNvPr>
          <p:cNvSpPr/>
          <p:nvPr/>
        </p:nvSpPr>
        <p:spPr>
          <a:xfrm>
            <a:off x="9601199" y="5580538"/>
            <a:ext cx="2190467" cy="779320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Socks = Stockings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14;p43" descr="Striped Rainbow Glitter Socks | Colorful Sparkly Socks - Cute But Crazy  Socks">
            <a:extLst>
              <a:ext uri="{FF2B5EF4-FFF2-40B4-BE49-F238E27FC236}">
                <a16:creationId xmlns:a16="http://schemas.microsoft.com/office/drawing/2014/main" id="{177151CC-6F7A-70D1-EDE6-D9F483FA04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1" t="15876" r="-475" b="7572"/>
          <a:stretch/>
        </p:blipFill>
        <p:spPr>
          <a:xfrm>
            <a:off x="9601199" y="1843711"/>
            <a:ext cx="2150799" cy="331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7">
            <a:extLst>
              <a:ext uri="{FF2B5EF4-FFF2-40B4-BE49-F238E27FC236}">
                <a16:creationId xmlns:a16="http://schemas.microsoft.com/office/drawing/2014/main" id="{94E1BA34-25E9-ECF5-A1DC-A1DB86E3AB36}"/>
              </a:ext>
            </a:extLst>
          </p:cNvPr>
          <p:cNvSpPr txBox="1">
            <a:spLocks/>
          </p:cNvSpPr>
          <p:nvPr/>
        </p:nvSpPr>
        <p:spPr>
          <a:xfrm>
            <a:off x="3713319" y="505374"/>
            <a:ext cx="2778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3200"/>
              <a:buFont typeface="Arial"/>
              <a:buNone/>
            </a:pPr>
            <a:r>
              <a:rPr lang="en-US" sz="3600" b="1" i="1" dirty="0">
                <a:latin typeface="Arial"/>
                <a:ea typeface="Arial"/>
                <a:cs typeface="Arial"/>
                <a:sym typeface="Arial"/>
              </a:rPr>
              <a:t>5.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0DFD5-8EEE-4295-3401-66D8C9F524E0}"/>
              </a:ext>
            </a:extLst>
          </p:cNvPr>
          <p:cNvSpPr txBox="1"/>
          <p:nvPr/>
        </p:nvSpPr>
        <p:spPr>
          <a:xfrm>
            <a:off x="6096000" y="929397"/>
            <a:ext cx="245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Look and guess</a:t>
            </a:r>
            <a:endParaRPr lang="en-US" sz="2000" dirty="0"/>
          </a:p>
        </p:txBody>
      </p:sp>
      <p:sp>
        <p:nvSpPr>
          <p:cNvPr id="2" name="Google Shape;290;p54">
            <a:extLst>
              <a:ext uri="{FF2B5EF4-FFF2-40B4-BE49-F238E27FC236}">
                <a16:creationId xmlns:a16="http://schemas.microsoft.com/office/drawing/2014/main" id="{19E03465-FE48-847B-027E-BEA6B22B5A2E}"/>
              </a:ext>
            </a:extLst>
          </p:cNvPr>
          <p:cNvSpPr/>
          <p:nvPr/>
        </p:nvSpPr>
        <p:spPr>
          <a:xfrm>
            <a:off x="616850" y="5254943"/>
            <a:ext cx="2426601" cy="94114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helmet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91;p54" descr="Helmet - Open face M20B | ROYAL HELMET">
            <a:extLst>
              <a:ext uri="{FF2B5EF4-FFF2-40B4-BE49-F238E27FC236}">
                <a16:creationId xmlns:a16="http://schemas.microsoft.com/office/drawing/2014/main" id="{F397E49E-911D-3A2A-C3ED-119D1CC93B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850" y="1978552"/>
            <a:ext cx="2778990" cy="30485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6;p32">
            <a:extLst>
              <a:ext uri="{FF2B5EF4-FFF2-40B4-BE49-F238E27FC236}">
                <a16:creationId xmlns:a16="http://schemas.microsoft.com/office/drawing/2014/main" id="{0DEAF014-3082-6ED2-62CF-10E49E70C007}"/>
              </a:ext>
            </a:extLst>
          </p:cNvPr>
          <p:cNvSpPr/>
          <p:nvPr/>
        </p:nvSpPr>
        <p:spPr>
          <a:xfrm>
            <a:off x="4602811" y="5254943"/>
            <a:ext cx="2605594" cy="94114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singlet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7;p32" descr="Thick Singlet - Unisex, IPF Approved | Strengthshop Europe">
            <a:extLst>
              <a:ext uri="{FF2B5EF4-FFF2-40B4-BE49-F238E27FC236}">
                <a16:creationId xmlns:a16="http://schemas.microsoft.com/office/drawing/2014/main" id="{C1F612FE-0647-1329-E237-52A3DC1A92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9414" y="1978553"/>
            <a:ext cx="2778991" cy="304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04;p56">
            <a:extLst>
              <a:ext uri="{FF2B5EF4-FFF2-40B4-BE49-F238E27FC236}">
                <a16:creationId xmlns:a16="http://schemas.microsoft.com/office/drawing/2014/main" id="{2CA0DBE7-8D09-F9EC-3AE3-9788298E3D72}"/>
              </a:ext>
            </a:extLst>
          </p:cNvPr>
          <p:cNvSpPr/>
          <p:nvPr/>
        </p:nvSpPr>
        <p:spPr>
          <a:xfrm>
            <a:off x="8424450" y="5254943"/>
            <a:ext cx="2455686" cy="963220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heels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305;p56" descr="Tacones, High Heels pe Instagram: „Black Heels…” in 2021 | Heels, Fashion  heels, High heels">
            <a:extLst>
              <a:ext uri="{FF2B5EF4-FFF2-40B4-BE49-F238E27FC236}">
                <a16:creationId xmlns:a16="http://schemas.microsoft.com/office/drawing/2014/main" id="{5971E380-D43F-47D7-D1DE-1B86A314D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7332" y="1830937"/>
            <a:ext cx="3092890" cy="3196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16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4833504" y="440501"/>
            <a:ext cx="2778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600" b="1" i="1" dirty="0">
                <a:latin typeface="Arial"/>
                <a:ea typeface="Arial"/>
                <a:cs typeface="Arial"/>
                <a:sym typeface="Arial"/>
              </a:rPr>
              <a:t>5. Activity</a:t>
            </a:r>
            <a:endParaRPr sz="3600" b="1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b="1" i="1" dirty="0"/>
          </a:p>
        </p:txBody>
      </p:sp>
      <p:sp>
        <p:nvSpPr>
          <p:cNvPr id="359" name="Google Shape;359;p7"/>
          <p:cNvSpPr txBox="1">
            <a:spLocks noGrp="1"/>
          </p:cNvSpPr>
          <p:nvPr>
            <p:ph type="body" idx="2"/>
          </p:nvPr>
        </p:nvSpPr>
        <p:spPr>
          <a:xfrm>
            <a:off x="838200" y="2506662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I have summertime on the beach, I will bring …..</a:t>
            </a:r>
          </a:p>
        </p:txBody>
      </p:sp>
      <p:pic>
        <p:nvPicPr>
          <p:cNvPr id="360" name="Google Shape;36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2447598"/>
            <a:ext cx="5181600" cy="31073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7BEE69-4F4A-BB5A-C0CE-FB89D126A865}"/>
              </a:ext>
            </a:extLst>
          </p:cNvPr>
          <p:cNvSpPr txBox="1"/>
          <p:nvPr/>
        </p:nvSpPr>
        <p:spPr>
          <a:xfrm>
            <a:off x="1966190" y="1595790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/>
                <a:ea typeface="Arial"/>
                <a:cs typeface="Arial"/>
                <a:sym typeface="Arial"/>
              </a:rPr>
              <a:t>Imagine that you have summertime on the beach, what will you bring?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you and see you next time!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body" idx="2"/>
          </p:nvPr>
        </p:nvSpPr>
        <p:spPr>
          <a:xfrm>
            <a:off x="509709" y="1555325"/>
            <a:ext cx="11172581" cy="468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Can you tell me about your family?</a:t>
            </a:r>
            <a:endParaRPr lang="en-US" sz="3600" b="0" dirty="0">
              <a:effectLst/>
            </a:endParaRPr>
          </a:p>
          <a:p>
            <a:pPr marL="11430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How many members are there in your family? Who are they?</a:t>
            </a:r>
            <a:endParaRPr lang="en-US" sz="3600" b="0" dirty="0">
              <a:effectLst/>
            </a:endParaRPr>
          </a:p>
          <a:p>
            <a:pPr marL="11430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Do you have any brothers or sisters? Tell me more about them/ her/ him. </a:t>
            </a:r>
            <a:endParaRPr lang="en-US" sz="3600" b="0" dirty="0">
              <a:effectLst/>
            </a:endParaRPr>
          </a:p>
          <a:p>
            <a:pPr marL="11430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How old is your mother/father? What does he/she do?</a:t>
            </a:r>
            <a:endParaRPr lang="en-US" sz="3600" b="0" dirty="0">
              <a:effectLst/>
            </a:endParaRPr>
          </a:p>
          <a:p>
            <a:pPr marL="11430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 Do you usually spend time gathering with your family? ***</a:t>
            </a:r>
            <a:br>
              <a:rPr lang="en-US" sz="3600" dirty="0"/>
            </a:br>
            <a:endParaRPr sz="4800" dirty="0"/>
          </a:p>
        </p:txBody>
      </p:sp>
      <p:sp>
        <p:nvSpPr>
          <p:cNvPr id="2" name="Google Shape;102;p4">
            <a:extLst>
              <a:ext uri="{FF2B5EF4-FFF2-40B4-BE49-F238E27FC236}">
                <a16:creationId xmlns:a16="http://schemas.microsoft.com/office/drawing/2014/main" id="{77A3A0C8-EE14-0ECA-CC41-29268488A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7336" y="229762"/>
            <a:ext cx="49880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2. Describing people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72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body" idx="2"/>
          </p:nvPr>
        </p:nvSpPr>
        <p:spPr>
          <a:xfrm>
            <a:off x="664578" y="2362613"/>
            <a:ext cx="11172581" cy="468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Who is that? </a:t>
            </a:r>
            <a:endParaRPr lang="en-US" sz="4000" b="0" dirty="0">
              <a:effectLst/>
            </a:endParaRPr>
          </a:p>
          <a:p>
            <a:pPr marL="1143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What is she/he looks like?</a:t>
            </a:r>
            <a:endParaRPr lang="en-US" sz="4000" b="0" dirty="0">
              <a:effectLst/>
            </a:endParaRPr>
          </a:p>
          <a:p>
            <a:pPr marL="1143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What does he/she do?</a:t>
            </a:r>
            <a:endParaRPr lang="en-US" sz="4000" b="0" dirty="0">
              <a:effectLst/>
            </a:endParaRPr>
          </a:p>
          <a:p>
            <a:pPr marL="1143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What is her/his personality?</a:t>
            </a:r>
            <a:endParaRPr lang="en-US" sz="4000" b="0" dirty="0">
              <a:effectLst/>
            </a:endParaRPr>
          </a:p>
          <a:p>
            <a:pPr marL="1143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 Something about them makes you admire. (optional)</a:t>
            </a:r>
            <a:br>
              <a:rPr lang="en-US" dirty="0"/>
            </a:br>
            <a:endParaRPr sz="4000" dirty="0"/>
          </a:p>
        </p:txBody>
      </p:sp>
      <p:sp>
        <p:nvSpPr>
          <p:cNvPr id="2" name="Google Shape;102;p4">
            <a:extLst>
              <a:ext uri="{FF2B5EF4-FFF2-40B4-BE49-F238E27FC236}">
                <a16:creationId xmlns:a16="http://schemas.microsoft.com/office/drawing/2014/main" id="{77A3A0C8-EE14-0ECA-CC41-29268488A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5265" y="915772"/>
            <a:ext cx="888885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2. Describing a person in your family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>
            <a:spLocks noGrp="1"/>
          </p:cNvSpPr>
          <p:nvPr>
            <p:ph type="ctrTitle"/>
          </p:nvPr>
        </p:nvSpPr>
        <p:spPr>
          <a:xfrm>
            <a:off x="1966027" y="-1405728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 dirty="0">
                <a:latin typeface="Arial"/>
                <a:ea typeface="Arial"/>
                <a:cs typeface="Arial"/>
                <a:sym typeface="Arial"/>
              </a:rPr>
              <a:t>4. Countable and uncountable nouns</a:t>
            </a:r>
            <a:endParaRPr sz="3200" b="1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E2F157-8833-45BE-D732-F95533CE141B}"/>
              </a:ext>
            </a:extLst>
          </p:cNvPr>
          <p:cNvSpPr/>
          <p:nvPr/>
        </p:nvSpPr>
        <p:spPr>
          <a:xfrm>
            <a:off x="986053" y="1715066"/>
            <a:ext cx="1978536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tea/coffee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876D30-3E71-F9DE-DCAD-D30A3DD02326}"/>
              </a:ext>
            </a:extLst>
          </p:cNvPr>
          <p:cNvSpPr/>
          <p:nvPr/>
        </p:nvSpPr>
        <p:spPr>
          <a:xfrm>
            <a:off x="3591248" y="1737813"/>
            <a:ext cx="2167720" cy="91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lemonade</a:t>
            </a:r>
          </a:p>
          <a:p>
            <a:pPr algn="ctr"/>
            <a:r>
              <a:rPr lang="en-US" sz="2400" dirty="0"/>
              <a:t>orange juice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BEAFD4-9C24-8749-CACC-C485E475AC9A}"/>
              </a:ext>
            </a:extLst>
          </p:cNvPr>
          <p:cNvSpPr/>
          <p:nvPr/>
        </p:nvSpPr>
        <p:spPr>
          <a:xfrm>
            <a:off x="6385627" y="1718479"/>
            <a:ext cx="2167720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40306-5416-447D-0F98-0945CA5A7677}"/>
              </a:ext>
            </a:extLst>
          </p:cNvPr>
          <p:cNvSpPr/>
          <p:nvPr/>
        </p:nvSpPr>
        <p:spPr>
          <a:xfrm>
            <a:off x="9180006" y="1718479"/>
            <a:ext cx="2167720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1028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>
            <a:spLocks noGrp="1"/>
          </p:cNvSpPr>
          <p:nvPr>
            <p:ph type="ctrTitle"/>
          </p:nvPr>
        </p:nvSpPr>
        <p:spPr>
          <a:xfrm>
            <a:off x="1966027" y="-1405728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 dirty="0">
                <a:latin typeface="Arial"/>
                <a:ea typeface="Arial"/>
                <a:cs typeface="Arial"/>
                <a:sym typeface="Arial"/>
              </a:rPr>
              <a:t>4. Countable and uncountable nouns</a:t>
            </a:r>
            <a:endParaRPr sz="3200" b="1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E2F157-8833-45BE-D732-F95533CE141B}"/>
              </a:ext>
            </a:extLst>
          </p:cNvPr>
          <p:cNvSpPr/>
          <p:nvPr/>
        </p:nvSpPr>
        <p:spPr>
          <a:xfrm>
            <a:off x="1042754" y="4990528"/>
            <a:ext cx="1978536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tea/coffee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876D30-3E71-F9DE-DCAD-D30A3DD02326}"/>
              </a:ext>
            </a:extLst>
          </p:cNvPr>
          <p:cNvSpPr/>
          <p:nvPr/>
        </p:nvSpPr>
        <p:spPr>
          <a:xfrm>
            <a:off x="3647949" y="5013275"/>
            <a:ext cx="2167720" cy="91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lemonade</a:t>
            </a:r>
          </a:p>
          <a:p>
            <a:pPr algn="ctr"/>
            <a:r>
              <a:rPr lang="en-US" sz="2400" dirty="0"/>
              <a:t>orange juice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BEAFD4-9C24-8749-CACC-C485E475AC9A}"/>
              </a:ext>
            </a:extLst>
          </p:cNvPr>
          <p:cNvSpPr/>
          <p:nvPr/>
        </p:nvSpPr>
        <p:spPr>
          <a:xfrm>
            <a:off x="6442328" y="4993941"/>
            <a:ext cx="2167720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40306-5416-447D-0F98-0945CA5A7677}"/>
              </a:ext>
            </a:extLst>
          </p:cNvPr>
          <p:cNvSpPr/>
          <p:nvPr/>
        </p:nvSpPr>
        <p:spPr>
          <a:xfrm>
            <a:off x="9236707" y="4993941"/>
            <a:ext cx="2167720" cy="931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433BF6-9188-FFE5-A917-B4D34E971885}"/>
              </a:ext>
            </a:extLst>
          </p:cNvPr>
          <p:cNvSpPr/>
          <p:nvPr/>
        </p:nvSpPr>
        <p:spPr>
          <a:xfrm>
            <a:off x="948384" y="1553568"/>
            <a:ext cx="1978536" cy="9314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glass of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88A6CD-057F-7133-8E55-B4DEFCF791DD}"/>
              </a:ext>
            </a:extLst>
          </p:cNvPr>
          <p:cNvSpPr/>
          <p:nvPr/>
        </p:nvSpPr>
        <p:spPr>
          <a:xfrm>
            <a:off x="3695356" y="1553568"/>
            <a:ext cx="1978536" cy="9314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cup of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45762E-DF68-CDC0-0874-E9B56C8AF62F}"/>
              </a:ext>
            </a:extLst>
          </p:cNvPr>
          <p:cNvSpPr/>
          <p:nvPr/>
        </p:nvSpPr>
        <p:spPr>
          <a:xfrm>
            <a:off x="6442328" y="1554703"/>
            <a:ext cx="1978536" cy="9314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bottle of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7B5055-00EC-714D-CFCA-1145B701433E}"/>
              </a:ext>
            </a:extLst>
          </p:cNvPr>
          <p:cNvSpPr/>
          <p:nvPr/>
        </p:nvSpPr>
        <p:spPr>
          <a:xfrm>
            <a:off x="9189300" y="1553568"/>
            <a:ext cx="1978536" cy="9314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loaf of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D4B64A-8916-6B96-B3AC-FA465EBDD6D0}"/>
              </a:ext>
            </a:extLst>
          </p:cNvPr>
          <p:cNvCxnSpPr>
            <a:cxnSpLocks/>
          </p:cNvCxnSpPr>
          <p:nvPr/>
        </p:nvCxnSpPr>
        <p:spPr>
          <a:xfrm>
            <a:off x="1937652" y="2852382"/>
            <a:ext cx="0" cy="19243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160EC-753D-2BFE-ABDE-19CDFEBF7155}"/>
              </a:ext>
            </a:extLst>
          </p:cNvPr>
          <p:cNvCxnSpPr>
            <a:cxnSpLocks/>
          </p:cNvCxnSpPr>
          <p:nvPr/>
        </p:nvCxnSpPr>
        <p:spPr>
          <a:xfrm>
            <a:off x="1937652" y="2852382"/>
            <a:ext cx="2746972" cy="19243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B8B0E4-8DCA-1383-3CBA-515FE47DB2F8}"/>
              </a:ext>
            </a:extLst>
          </p:cNvPr>
          <p:cNvCxnSpPr>
            <a:cxnSpLocks/>
          </p:cNvCxnSpPr>
          <p:nvPr/>
        </p:nvCxnSpPr>
        <p:spPr>
          <a:xfrm>
            <a:off x="1937651" y="2852382"/>
            <a:ext cx="7465656" cy="19243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F443BE-66B8-5FB9-80FF-E2001A7A0CDA}"/>
              </a:ext>
            </a:extLst>
          </p:cNvPr>
          <p:cNvCxnSpPr>
            <a:cxnSpLocks/>
          </p:cNvCxnSpPr>
          <p:nvPr/>
        </p:nvCxnSpPr>
        <p:spPr>
          <a:xfrm flipH="1">
            <a:off x="1966027" y="2852382"/>
            <a:ext cx="2795022" cy="182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3AE394-C8F1-3466-188A-01C2B9A0A5CE}"/>
              </a:ext>
            </a:extLst>
          </p:cNvPr>
          <p:cNvCxnSpPr>
            <a:cxnSpLocks/>
          </p:cNvCxnSpPr>
          <p:nvPr/>
        </p:nvCxnSpPr>
        <p:spPr>
          <a:xfrm>
            <a:off x="4761049" y="2851247"/>
            <a:ext cx="0" cy="1925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8C086-DAC8-73DD-A2E3-45CBF499DED6}"/>
              </a:ext>
            </a:extLst>
          </p:cNvPr>
          <p:cNvCxnSpPr>
            <a:cxnSpLocks/>
          </p:cNvCxnSpPr>
          <p:nvPr/>
        </p:nvCxnSpPr>
        <p:spPr>
          <a:xfrm>
            <a:off x="4761049" y="2851247"/>
            <a:ext cx="4642258" cy="1925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76427D-BC98-3432-F38C-5F69B9ECC11F}"/>
              </a:ext>
            </a:extLst>
          </p:cNvPr>
          <p:cNvCxnSpPr>
            <a:cxnSpLocks/>
          </p:cNvCxnSpPr>
          <p:nvPr/>
        </p:nvCxnSpPr>
        <p:spPr>
          <a:xfrm flipH="1">
            <a:off x="1937650" y="2851247"/>
            <a:ext cx="5588793" cy="1925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5BC9A4-19B9-8CE0-2F06-86BC8DDA44B0}"/>
              </a:ext>
            </a:extLst>
          </p:cNvPr>
          <p:cNvCxnSpPr>
            <a:cxnSpLocks/>
          </p:cNvCxnSpPr>
          <p:nvPr/>
        </p:nvCxnSpPr>
        <p:spPr>
          <a:xfrm flipH="1">
            <a:off x="4846587" y="2850112"/>
            <a:ext cx="2679601" cy="19266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A79513-2F98-CE06-8303-F59D682D3C08}"/>
              </a:ext>
            </a:extLst>
          </p:cNvPr>
          <p:cNvCxnSpPr>
            <a:cxnSpLocks/>
          </p:cNvCxnSpPr>
          <p:nvPr/>
        </p:nvCxnSpPr>
        <p:spPr>
          <a:xfrm>
            <a:off x="7479646" y="2848977"/>
            <a:ext cx="2840921" cy="20232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FB0FAA-24CB-537C-1C3E-AB5EFD36B52F}"/>
              </a:ext>
            </a:extLst>
          </p:cNvPr>
          <p:cNvCxnSpPr>
            <a:cxnSpLocks/>
          </p:cNvCxnSpPr>
          <p:nvPr/>
        </p:nvCxnSpPr>
        <p:spPr>
          <a:xfrm flipH="1">
            <a:off x="7526188" y="2801777"/>
            <a:ext cx="2652380" cy="20704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ctrTitle"/>
          </p:nvPr>
        </p:nvSpPr>
        <p:spPr>
          <a:xfrm>
            <a:off x="1365526" y="-1378433"/>
            <a:ext cx="906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3. Vocabularies about Clothes:</a:t>
            </a:r>
            <a:endParaRPr sz="3200" b="1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6" descr="adidas Go-To Primegreen Pique Polo Shirt - Blue | adidas Vietn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035" y="1179443"/>
            <a:ext cx="5052391" cy="505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6612835" y="2610678"/>
            <a:ext cx="4426226" cy="174928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polo shirt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818</Words>
  <Application>Microsoft Office PowerPoint</Application>
  <PresentationFormat>Widescreen</PresentationFormat>
  <Paragraphs>156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Helvetica Neue</vt:lpstr>
      <vt:lpstr>Arial</vt:lpstr>
      <vt:lpstr>Calibri</vt:lpstr>
      <vt:lpstr>Comic Sans MS</vt:lpstr>
      <vt:lpstr>Times New Roman</vt:lpstr>
      <vt:lpstr>Office Theme</vt:lpstr>
      <vt:lpstr>PowerPoint Presentation</vt:lpstr>
      <vt:lpstr>ACTIVITY Day 2</vt:lpstr>
      <vt:lpstr>Content</vt:lpstr>
      <vt:lpstr>1. A/an/the</vt:lpstr>
      <vt:lpstr>2. Describing people</vt:lpstr>
      <vt:lpstr>2. Describing a person in your family</vt:lpstr>
      <vt:lpstr>4. Countable and uncountable nouns</vt:lpstr>
      <vt:lpstr>4. Countable and uncountable nouns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Clothes:</vt:lpstr>
      <vt:lpstr>3. Vocabularies about Accessories:</vt:lpstr>
      <vt:lpstr>3. Vocabularies about Accessories:</vt:lpstr>
      <vt:lpstr>3. Vocabularies about Accessories:</vt:lpstr>
      <vt:lpstr>3. Vocabularies about Accessories:</vt:lpstr>
      <vt:lpstr>3. Vocabularies about Accessories:</vt:lpstr>
      <vt:lpstr>3. Vocabularies about Accessories:</vt:lpstr>
      <vt:lpstr>3. Vocabularies about Accessories:</vt:lpstr>
      <vt:lpstr>3. Vocabularies about Accessories:</vt:lpstr>
      <vt:lpstr>3. Vocabularies about Hat:</vt:lpstr>
      <vt:lpstr>3. Vocabularies about Hat:</vt:lpstr>
      <vt:lpstr>3. Vocabularies about Hat:</vt:lpstr>
      <vt:lpstr>3. Vocabularies about Hat:</vt:lpstr>
      <vt:lpstr>3. Vocabularies about Hat:</vt:lpstr>
      <vt:lpstr>3. Vocabularies about Shoes:</vt:lpstr>
      <vt:lpstr>3. Vocabularies about Shoes:</vt:lpstr>
      <vt:lpstr>3. Vocabularies about Shoes:</vt:lpstr>
      <vt:lpstr>3. Vocabularies about Shoes:</vt:lpstr>
      <vt:lpstr>3. Vocabularies about Shoes:</vt:lpstr>
      <vt:lpstr>PowerPoint Presentation</vt:lpstr>
      <vt:lpstr>PowerPoint Presentation</vt:lpstr>
      <vt:lpstr>PowerPoint Presentation</vt:lpstr>
      <vt:lpstr>PowerPoint Presentation</vt:lpstr>
      <vt:lpstr>3. Vocabularies about Clothes:</vt:lpstr>
      <vt:lpstr>PowerPoint Presentation</vt:lpstr>
      <vt:lpstr>PowerPoint Presentation</vt:lpstr>
      <vt:lpstr>5. Activity</vt:lpstr>
      <vt:lpstr>Thank you and see you next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bùi minh</cp:lastModifiedBy>
  <cp:revision>14</cp:revision>
  <dcterms:created xsi:type="dcterms:W3CDTF">2019-10-12T09:53:31Z</dcterms:created>
  <dcterms:modified xsi:type="dcterms:W3CDTF">2023-04-15T09:02:55Z</dcterms:modified>
</cp:coreProperties>
</file>